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76" r:id="rId6"/>
    <p:sldId id="271" r:id="rId7"/>
    <p:sldId id="275" r:id="rId8"/>
    <p:sldId id="260" r:id="rId9"/>
    <p:sldId id="263" r:id="rId10"/>
    <p:sldId id="264" r:id="rId11"/>
    <p:sldId id="265" r:id="rId12"/>
    <p:sldId id="267" r:id="rId13"/>
    <p:sldId id="262" r:id="rId14"/>
    <p:sldId id="268" r:id="rId15"/>
    <p:sldId id="272" r:id="rId16"/>
    <p:sldId id="269" r:id="rId17"/>
    <p:sldId id="270" r:id="rId18"/>
    <p:sldId id="274" r:id="rId19"/>
    <p:sldId id="273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1" autoAdjust="0"/>
    <p:restoredTop sz="94660"/>
  </p:normalViewPr>
  <p:slideViewPr>
    <p:cSldViewPr snapToGrid="0" showGuides="1">
      <p:cViewPr>
        <p:scale>
          <a:sx n="90" d="100"/>
          <a:sy n="90" d="100"/>
        </p:scale>
        <p:origin x="432" y="6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9.png>
</file>

<file path=ppt/media/image27.png>
</file>

<file path=ppt/media/image3.png>
</file>

<file path=ppt/media/image3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764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718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472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947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074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473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39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628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612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624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08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9B237-CA5B-44B8-B327-5F9D1399361A}" type="datetimeFigureOut">
              <a:rPr lang="zh-CN" altLang="en-US" smtClean="0"/>
              <a:t>2021/4/10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D313F-02E5-4990-906A-203406B335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72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16" y="665332"/>
            <a:ext cx="11383968" cy="619266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4016" y="19001"/>
            <a:ext cx="105160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欧姆加热模型 与</a:t>
            </a:r>
            <a:r>
              <a:rPr lang="en-US" altLang="zh-CN" dirty="0" smtClean="0"/>
              <a:t>2014Cazzador fig3.1</a:t>
            </a:r>
            <a:r>
              <a:rPr lang="zh-CN" altLang="en-US" dirty="0" smtClean="0"/>
              <a:t>对比（</a:t>
            </a:r>
            <a:r>
              <a:rPr lang="en-US" altLang="zh-CN" dirty="0" err="1" smtClean="0"/>
              <a:t>test_ICP_heating_model</a:t>
            </a:r>
            <a:r>
              <a:rPr lang="en-US" altLang="zh-CN" dirty="0" smtClean="0"/>
              <a:t>/test_</a:t>
            </a:r>
            <a:r>
              <a:rPr lang="en-US" altLang="zh-CN" dirty="0"/>
              <a:t> </a:t>
            </a:r>
            <a:r>
              <a:rPr lang="en-US" altLang="zh-CN" dirty="0" smtClean="0"/>
              <a:t>nu_m_2014Cazzador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err="1" smtClean="0"/>
              <a:t>enp</a:t>
            </a:r>
            <a:r>
              <a:rPr lang="zh-CN" altLang="en-US" dirty="0" smtClean="0"/>
              <a:t>一致；</a:t>
            </a:r>
            <a:r>
              <a:rPr lang="en-US" altLang="zh-CN" dirty="0" err="1" smtClean="0"/>
              <a:t>eniz</a:t>
            </a:r>
            <a:r>
              <a:rPr lang="zh-CN" altLang="en-US" dirty="0" smtClean="0"/>
              <a:t>的偏差可能是由于截面数据不同；</a:t>
            </a:r>
            <a:r>
              <a:rPr lang="en-US" altLang="zh-CN" dirty="0" err="1" smtClean="0"/>
              <a:t>eip</a:t>
            </a:r>
            <a:r>
              <a:rPr lang="zh-CN" altLang="en-US" dirty="0" smtClean="0"/>
              <a:t>的偏差难以解释，可能是由于</a:t>
            </a:r>
            <a:r>
              <a:rPr lang="en-US" altLang="zh-CN" dirty="0" smtClean="0"/>
              <a:t>ne</a:t>
            </a:r>
            <a:r>
              <a:rPr lang="zh-CN" altLang="en-US" dirty="0" smtClean="0"/>
              <a:t>与表达式实现不同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72384" y="408563"/>
            <a:ext cx="7256834" cy="583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20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91069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复现 </a:t>
            </a:r>
            <a:r>
              <a:rPr lang="en-US" altLang="zh-CN" dirty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</a:t>
            </a:r>
            <a:r>
              <a:rPr lang="en-US" altLang="zh-CN" dirty="0"/>
              <a:t>- </a:t>
            </a:r>
            <a:r>
              <a:rPr lang="en-US" altLang="zh-CN" dirty="0" smtClean="0"/>
              <a:t>case </a:t>
            </a:r>
            <a:r>
              <a:rPr lang="en-US" altLang="zh-CN" dirty="0"/>
              <a:t>3: </a:t>
            </a:r>
            <a:r>
              <a:rPr lang="en-US" altLang="zh-CN" dirty="0" err="1"/>
              <a:t>Cazzador</a:t>
            </a:r>
            <a:r>
              <a:rPr lang="en-US" altLang="zh-CN" dirty="0"/>
              <a:t>-simplify 2 phase. Not used.</a:t>
            </a:r>
          </a:p>
          <a:p>
            <a:r>
              <a:rPr lang="en-US" altLang="zh-CN" dirty="0"/>
              <a:t>B=-0.18</a:t>
            </a:r>
            <a:r>
              <a:rPr lang="en-US" altLang="zh-CN" dirty="0" smtClean="0"/>
              <a:t>;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57210" y="1070040"/>
            <a:ext cx="6984458" cy="545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041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91069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复现 </a:t>
            </a:r>
            <a:r>
              <a:rPr lang="en-US" altLang="zh-CN" dirty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</a:t>
            </a:r>
            <a:r>
              <a:rPr lang="en-US" altLang="zh-CN" dirty="0"/>
              <a:t>- </a:t>
            </a:r>
            <a:r>
              <a:rPr lang="en-US" altLang="zh-CN" dirty="0" smtClean="0"/>
              <a:t>case </a:t>
            </a:r>
            <a:r>
              <a:rPr lang="en-US" altLang="zh-CN" dirty="0"/>
              <a:t>3: </a:t>
            </a:r>
            <a:r>
              <a:rPr lang="en-US" altLang="zh-CN" dirty="0" err="1"/>
              <a:t>Cazzador</a:t>
            </a:r>
            <a:r>
              <a:rPr lang="en-US" altLang="zh-CN" dirty="0"/>
              <a:t>-simplify 2 phase. Not used.</a:t>
            </a:r>
          </a:p>
          <a:p>
            <a:r>
              <a:rPr lang="en-US" altLang="zh-CN" dirty="0" smtClean="0"/>
              <a:t>B=0.18</a:t>
            </a:r>
            <a:r>
              <a:rPr lang="en-US" altLang="zh-CN" dirty="0"/>
              <a:t>;</a:t>
            </a:r>
            <a:endParaRPr lang="zh-CN" altLang="en-US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47481" y="1070042"/>
            <a:ext cx="7013642" cy="548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997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99742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复现 </a:t>
            </a:r>
            <a:r>
              <a:rPr lang="en-US" altLang="zh-CN" dirty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</a:t>
            </a:r>
            <a:r>
              <a:rPr lang="en-US" altLang="zh-CN" dirty="0"/>
              <a:t>-</a:t>
            </a:r>
            <a:r>
              <a:rPr lang="en-US" altLang="zh-CN" dirty="0" smtClean="0"/>
              <a:t> case 4: </a:t>
            </a:r>
            <a:r>
              <a:rPr lang="en-US" altLang="zh-CN" dirty="0" err="1"/>
              <a:t>Vahedi</a:t>
            </a:r>
            <a:r>
              <a:rPr lang="en-US" altLang="zh-CN" dirty="0"/>
              <a:t>/</a:t>
            </a:r>
            <a:r>
              <a:rPr lang="en-US" altLang="zh-CN" dirty="0" err="1"/>
              <a:t>Cazzador</a:t>
            </a:r>
            <a:r>
              <a:rPr lang="en-US" altLang="zh-CN" dirty="0"/>
              <a:t>-simplify 2 phase. Used.</a:t>
            </a:r>
          </a:p>
          <a:p>
            <a:r>
              <a:rPr lang="zh-CN" altLang="en-US" dirty="0" smtClean="0"/>
              <a:t>随机加热部分略有不同，可能是因为</a:t>
            </a:r>
            <a:r>
              <a:rPr lang="en-US" altLang="zh-CN" dirty="0" smtClean="0"/>
              <a:t>2018Jainb</a:t>
            </a:r>
            <a:r>
              <a:rPr lang="zh-CN" altLang="en-US" dirty="0" smtClean="0"/>
              <a:t>实际使用的是不同表达式，比如</a:t>
            </a:r>
            <a:r>
              <a:rPr lang="en-US" altLang="zh-CN" dirty="0" smtClean="0"/>
              <a:t>delta</a:t>
            </a:r>
            <a:r>
              <a:rPr lang="zh-CN" altLang="en-US" dirty="0" smtClean="0"/>
              <a:t>或</a:t>
            </a:r>
            <a:r>
              <a:rPr lang="en-US" altLang="zh-CN" dirty="0" err="1" smtClean="0"/>
              <a:t>ve</a:t>
            </a:r>
            <a:r>
              <a:rPr lang="zh-CN" altLang="en-US" dirty="0" smtClean="0"/>
              <a:t>略有不同</a:t>
            </a:r>
            <a:endParaRPr lang="en-US" altLang="zh-CN" dirty="0" smtClean="0"/>
          </a:p>
          <a:p>
            <a:r>
              <a:rPr lang="zh-CN" altLang="en-US" dirty="0" smtClean="0"/>
              <a:t>实际上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也会有不同，所以</a:t>
            </a:r>
            <a:r>
              <a:rPr lang="en-US" altLang="zh-CN" dirty="0" smtClean="0"/>
              <a:t>delta</a:t>
            </a:r>
            <a:r>
              <a:rPr lang="zh-CN" altLang="en-US" dirty="0" smtClean="0"/>
              <a:t>必不同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66937" y="1089499"/>
            <a:ext cx="6955277" cy="543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1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04016" y="87549"/>
            <a:ext cx="89627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随机加热模型 与</a:t>
            </a:r>
            <a:r>
              <a:rPr lang="en-US" altLang="zh-CN" dirty="0" smtClean="0"/>
              <a:t>2018Jainb fig40</a:t>
            </a:r>
            <a:r>
              <a:rPr lang="zh-CN" altLang="en-US" dirty="0" smtClean="0"/>
              <a:t>对比（</a:t>
            </a:r>
            <a:r>
              <a:rPr lang="en-US" altLang="zh-CN" dirty="0" err="1"/>
              <a:t>test_ICP_heating_model</a:t>
            </a:r>
            <a:r>
              <a:rPr lang="en-US" altLang="zh-CN" dirty="0" smtClean="0"/>
              <a:t>/</a:t>
            </a:r>
            <a:r>
              <a:rPr lang="en-US" altLang="zh-CN" dirty="0"/>
              <a:t> test_nu_st_2018Jainb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err="1"/>
              <a:t>Vahedi</a:t>
            </a:r>
            <a:r>
              <a:rPr lang="en-US" altLang="zh-CN" dirty="0"/>
              <a:t>-simplify</a:t>
            </a:r>
            <a:r>
              <a:rPr lang="zh-CN" altLang="en-US" dirty="0"/>
              <a:t> 与</a:t>
            </a:r>
            <a:r>
              <a:rPr lang="en-US" altLang="zh-CN" dirty="0"/>
              <a:t>2018Jainb </a:t>
            </a:r>
            <a:r>
              <a:rPr lang="zh-CN" altLang="en-US" dirty="0" smtClean="0"/>
              <a:t>在低频区域有半个数量级的差别</a:t>
            </a:r>
            <a:endParaRPr lang="en-US" altLang="zh-CN" dirty="0"/>
          </a:p>
          <a:p>
            <a:r>
              <a:rPr lang="en-US" altLang="zh-CN" dirty="0" err="1" smtClean="0"/>
              <a:t>Cazzador</a:t>
            </a:r>
            <a:r>
              <a:rPr lang="en-US" altLang="zh-CN" dirty="0" smtClean="0"/>
              <a:t>-fit</a:t>
            </a:r>
            <a:r>
              <a:rPr lang="zh-CN" altLang="en-US" dirty="0" smtClean="0"/>
              <a:t>许多点超过适用范围</a:t>
            </a:r>
            <a:endParaRPr lang="en-US" altLang="zh-CN" dirty="0" smtClean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2446"/>
            <a:ext cx="6595353" cy="57255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4175" y="1132446"/>
            <a:ext cx="7534800" cy="572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23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453964" y="733880"/>
            <a:ext cx="7284071" cy="6057154"/>
            <a:chOff x="2563396" y="800846"/>
            <a:chExt cx="7284071" cy="6057154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CBEDCC"/>
                </a:clrFrom>
                <a:clrTo>
                  <a:srgbClr val="CBEDCC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563396" y="1016574"/>
              <a:ext cx="7284071" cy="5841426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532095" y="800846"/>
              <a:ext cx="2462304" cy="4763761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58964" y="800846"/>
              <a:ext cx="2480235" cy="4757784"/>
            </a:xfrm>
            <a:prstGeom prst="rect">
              <a:avLst/>
            </a:prstGeom>
          </p:spPr>
        </p:pic>
      </p:grpSp>
      <p:sp>
        <p:nvSpPr>
          <p:cNvPr id="9" name="文本框 8"/>
          <p:cNvSpPr txBox="1"/>
          <p:nvPr/>
        </p:nvSpPr>
        <p:spPr>
          <a:xfrm>
            <a:off x="404016" y="87549"/>
            <a:ext cx="8997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ICP</a:t>
            </a:r>
            <a:r>
              <a:rPr lang="zh-CN" altLang="en-US" dirty="0" smtClean="0"/>
              <a:t>加热</a:t>
            </a:r>
            <a:r>
              <a:rPr lang="zh-CN" altLang="en-US" dirty="0" smtClean="0"/>
              <a:t>模型 </a:t>
            </a:r>
            <a:r>
              <a:rPr lang="zh-CN" altLang="en-US" dirty="0" smtClean="0"/>
              <a:t>与</a:t>
            </a:r>
            <a:r>
              <a:rPr lang="en-US" altLang="zh-CN" dirty="0" smtClean="0"/>
              <a:t>2019Raunera</a:t>
            </a:r>
            <a:r>
              <a:rPr lang="en-US" altLang="zh-CN" dirty="0" smtClean="0"/>
              <a:t> fig7</a:t>
            </a:r>
            <a:r>
              <a:rPr lang="zh-CN" altLang="en-US" dirty="0" smtClean="0"/>
              <a:t>对比</a:t>
            </a:r>
            <a:r>
              <a:rPr lang="zh-CN" altLang="en-US" dirty="0" smtClean="0"/>
              <a:t>（</a:t>
            </a:r>
            <a:r>
              <a:rPr lang="en-US" altLang="zh-CN" dirty="0" err="1"/>
              <a:t>test_ICP_heating_model</a:t>
            </a:r>
            <a:r>
              <a:rPr lang="en-US" altLang="zh-CN" dirty="0" smtClean="0"/>
              <a:t>/</a:t>
            </a:r>
            <a:r>
              <a:rPr lang="en-US" altLang="zh-CN" dirty="0"/>
              <a:t> </a:t>
            </a:r>
            <a:r>
              <a:rPr lang="en-US" altLang="zh-CN" dirty="0" smtClean="0"/>
              <a:t>test_nu_2019Raunera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基本一样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911775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87967"/>
            <a:ext cx="6279000" cy="4704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15" y="1405774"/>
            <a:ext cx="6279000" cy="4704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4017" y="19001"/>
            <a:ext cx="11596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不同</a:t>
            </a:r>
            <a:r>
              <a:rPr lang="en-US" altLang="zh-CN" dirty="0" err="1" smtClean="0"/>
              <a:t>eps_c</a:t>
            </a:r>
            <a:r>
              <a:rPr lang="zh-CN" altLang="en-US" dirty="0" smtClean="0"/>
              <a:t>影响（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test_wave_analysis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test_different_eps_c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 smtClean="0"/>
              <a:t>由于实际为有损耗，会有</a:t>
            </a:r>
            <a:r>
              <a:rPr lang="en-US" altLang="zh-CN" dirty="0" err="1" smtClean="0"/>
              <a:t>skin_depth</a:t>
            </a:r>
            <a:r>
              <a:rPr lang="en-US" altLang="zh-CN" dirty="0" smtClean="0"/>
              <a:t>&gt;0</a:t>
            </a:r>
            <a:r>
              <a:rPr lang="zh-CN" altLang="en-US" dirty="0" smtClean="0"/>
              <a:t>，</a:t>
            </a:r>
            <a:r>
              <a:rPr lang="zh-CN" altLang="en-US" dirty="0" smtClean="0"/>
              <a:t>所以</a:t>
            </a:r>
            <a:r>
              <a:rPr lang="en-US" altLang="zh-CN" dirty="0" smtClean="0"/>
              <a:t>case 2</a:t>
            </a:r>
            <a:r>
              <a:rPr lang="zh-CN" altLang="en-US" dirty="0" smtClean="0"/>
              <a:t>与</a:t>
            </a:r>
            <a:r>
              <a:rPr lang="en-US" altLang="zh-CN" dirty="0" smtClean="0"/>
              <a:t>4</a:t>
            </a:r>
            <a:r>
              <a:rPr lang="zh-CN" altLang="en-US" dirty="0" smtClean="0"/>
              <a:t>是错的。</a:t>
            </a:r>
            <a:r>
              <a:rPr lang="zh-CN" altLang="en-US" dirty="0" smtClean="0"/>
              <a:t>因此，</a:t>
            </a:r>
            <a:r>
              <a:rPr lang="zh-CN" altLang="en-US" dirty="0"/>
              <a:t>无论容性还是</a:t>
            </a:r>
            <a:r>
              <a:rPr lang="zh-CN" altLang="en-US" dirty="0" smtClean="0"/>
              <a:t>感性，媒质</a:t>
            </a:r>
            <a:r>
              <a:rPr lang="zh-CN" altLang="en-US" dirty="0"/>
              <a:t>有</a:t>
            </a:r>
            <a:r>
              <a:rPr lang="zh-CN" altLang="en-US" dirty="0" smtClean="0"/>
              <a:t>损耗则介电常数虚部为负。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 smtClean="0"/>
              <a:t>介电常数 实部为正则容性，实部为负则感性。</a:t>
            </a:r>
            <a:r>
              <a:rPr lang="zh-CN" altLang="en-US" dirty="0"/>
              <a:t>介电常数 实部</a:t>
            </a:r>
            <a:r>
              <a:rPr lang="zh-CN" altLang="en-US" dirty="0" smtClean="0"/>
              <a:t>绝对值相同时，二者的集肤深度与波长有很大不同。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zh-CN" altLang="en-US" dirty="0"/>
              <a:t>下</a:t>
            </a:r>
            <a:r>
              <a:rPr lang="zh-CN" altLang="en-US" dirty="0" smtClean="0"/>
              <a:t>图中的集肤深度 </a:t>
            </a:r>
            <a:r>
              <a:rPr lang="en-US" altLang="zh-CN" dirty="0" smtClean="0"/>
              <a:t>&amp; </a:t>
            </a:r>
            <a:r>
              <a:rPr lang="zh-CN" altLang="en-US" dirty="0" smtClean="0"/>
              <a:t>波长 与 频率关系，是暗含了等离子体关系的，其结论不能直接推广到一般媒质</a:t>
            </a:r>
            <a:endParaRPr lang="en-US" altLang="zh-CN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671" y="3757774"/>
            <a:ext cx="6279000" cy="47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277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clrChange>
              <a:clrFrom>
                <a:srgbClr val="D9CAAE"/>
              </a:clrFrom>
              <a:clrTo>
                <a:srgbClr val="D9CAA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181810"/>
            <a:ext cx="12190476" cy="56761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10494"/>
          <a:stretch/>
        </p:blipFill>
        <p:spPr>
          <a:xfrm>
            <a:off x="523982" y="1263722"/>
            <a:ext cx="5959011" cy="479101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91000" y="63393"/>
            <a:ext cx="117864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集肤深度表达式对比</a:t>
            </a:r>
            <a:r>
              <a:rPr lang="zh-CN" altLang="en-US" dirty="0" smtClean="0"/>
              <a:t>（</a:t>
            </a:r>
            <a:r>
              <a:rPr lang="en-US" altLang="zh-CN" dirty="0" err="1"/>
              <a:t>test_ICP_heating_model</a:t>
            </a:r>
            <a:r>
              <a:rPr lang="en-US" altLang="zh-CN" dirty="0" smtClean="0"/>
              <a:t>/</a:t>
            </a:r>
            <a:r>
              <a:rPr lang="en-US" altLang="zh-CN" dirty="0"/>
              <a:t> </a:t>
            </a:r>
            <a:r>
              <a:rPr lang="en-US" altLang="zh-CN" dirty="0" smtClean="0"/>
              <a:t>test_different_skin_depth_2018Jainb</a:t>
            </a:r>
            <a:r>
              <a:rPr lang="zh-CN" altLang="en-US" dirty="0" smtClean="0"/>
              <a:t>） </a:t>
            </a:r>
            <a:r>
              <a:rPr lang="en-US" altLang="zh-CN" dirty="0" err="1" smtClean="0"/>
              <a:t>r_plasma</a:t>
            </a:r>
            <a:r>
              <a:rPr lang="en-US" altLang="zh-CN" dirty="0" smtClean="0"/>
              <a:t>=14cm</a:t>
            </a:r>
          </a:p>
          <a:p>
            <a:r>
              <a:rPr lang="zh-CN" altLang="en-US" dirty="0" smtClean="0"/>
              <a:t>与</a:t>
            </a:r>
            <a:r>
              <a:rPr lang="en-US" altLang="zh-CN" dirty="0" smtClean="0"/>
              <a:t>2018Jainb fig42</a:t>
            </a:r>
            <a:r>
              <a:rPr lang="zh-CN" altLang="en-US" dirty="0" smtClean="0"/>
              <a:t>对比：</a:t>
            </a:r>
            <a:r>
              <a:rPr lang="en-US" altLang="zh-CN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as-medium-simplified-finite-radius</a:t>
            </a:r>
            <a:r>
              <a:rPr lang="zh-CN" altLang="en-US" dirty="0" smtClean="0"/>
              <a:t>一致；</a:t>
            </a:r>
            <a:r>
              <a:rPr lang="en-US" altLang="zh-CN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as-medium-simplified</a:t>
            </a:r>
            <a:r>
              <a:rPr lang="zh-CN" altLang="en-US" dirty="0" smtClean="0"/>
              <a:t>在右图一致，不清楚为什么在左图不一致</a:t>
            </a:r>
            <a:endParaRPr lang="en-US" altLang="zh-CN" dirty="0" smtClean="0"/>
          </a:p>
          <a:p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93267" y="1777429"/>
            <a:ext cx="6411073" cy="417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79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270228" y="2136078"/>
            <a:ext cx="6694611" cy="522882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565450"/>
            <a:ext cx="5815862" cy="478890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257" y="2020609"/>
            <a:ext cx="3643901" cy="2729879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3000" y="7237552"/>
            <a:ext cx="6279000" cy="21168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5540" y="90164"/>
            <a:ext cx="117864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集肤深度表达式对比</a:t>
            </a:r>
            <a:r>
              <a:rPr lang="zh-CN" altLang="en-US" dirty="0" smtClean="0"/>
              <a:t>（</a:t>
            </a:r>
            <a:r>
              <a:rPr lang="en-US" altLang="zh-CN" dirty="0" err="1"/>
              <a:t>test_ICP_heating_model</a:t>
            </a:r>
            <a:r>
              <a:rPr lang="en-US" altLang="zh-CN" dirty="0" smtClean="0"/>
              <a:t>/</a:t>
            </a:r>
            <a:r>
              <a:rPr lang="en-US" altLang="zh-CN" dirty="0"/>
              <a:t> </a:t>
            </a:r>
            <a:r>
              <a:rPr lang="en-US" altLang="zh-CN" dirty="0" smtClean="0"/>
              <a:t>test_different_skin_depth_2018Jainb</a:t>
            </a:r>
            <a:r>
              <a:rPr lang="zh-CN" altLang="en-US" dirty="0" smtClean="0"/>
              <a:t>） </a:t>
            </a:r>
            <a:r>
              <a:rPr lang="en-US" altLang="zh-CN" dirty="0" err="1" smtClean="0"/>
              <a:t>r_plasma</a:t>
            </a:r>
            <a:r>
              <a:rPr lang="en-US" altLang="zh-CN" dirty="0" smtClean="0"/>
              <a:t>=14cm</a:t>
            </a:r>
          </a:p>
          <a:p>
            <a:r>
              <a:rPr lang="zh-CN" altLang="en-US" dirty="0" smtClean="0"/>
              <a:t>不同表达式对比：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smtClean="0"/>
              <a:t>default medium</a:t>
            </a:r>
            <a:r>
              <a:rPr lang="zh-CN" altLang="en-US" dirty="0" smtClean="0"/>
              <a:t>与</a:t>
            </a:r>
            <a:r>
              <a:rPr lang="en-US" altLang="zh-CN" dirty="0" smtClean="0"/>
              <a:t>as-medium</a:t>
            </a:r>
            <a:r>
              <a:rPr lang="zh-CN" altLang="en-US" dirty="0" smtClean="0"/>
              <a:t>等价；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err="1" smtClean="0"/>
              <a:t>wpe</a:t>
            </a:r>
            <a:r>
              <a:rPr lang="en-US" altLang="zh-CN" dirty="0" smtClean="0"/>
              <a:t>&gt;&gt;</a:t>
            </a:r>
            <a:r>
              <a:rPr lang="en-US" altLang="zh-CN" dirty="0" err="1" smtClean="0"/>
              <a:t>w,v</a:t>
            </a:r>
            <a:r>
              <a:rPr lang="zh-CN" altLang="en-US" dirty="0" smtClean="0"/>
              <a:t>且不考虑半径时</a:t>
            </a:r>
            <a:r>
              <a:rPr lang="en-US" altLang="zh-CN" dirty="0" smtClean="0"/>
              <a:t>as-medium</a:t>
            </a:r>
            <a:r>
              <a:rPr lang="zh-CN" altLang="en-US" dirty="0" smtClean="0"/>
              <a:t>与</a:t>
            </a:r>
            <a:r>
              <a:rPr lang="en-US" altLang="zh-CN" dirty="0" smtClean="0"/>
              <a:t>as-medium-simplified</a:t>
            </a:r>
            <a:r>
              <a:rPr lang="zh-CN" altLang="en-US" dirty="0" smtClean="0"/>
              <a:t>相近，在</a:t>
            </a:r>
            <a:r>
              <a:rPr lang="en-US" altLang="zh-CN" dirty="0" smtClean="0"/>
              <a:t>f</a:t>
            </a:r>
            <a:r>
              <a:rPr lang="zh-CN" altLang="en-US" dirty="0" smtClean="0"/>
              <a:t>较大时</a:t>
            </a:r>
            <a:r>
              <a:rPr lang="en-US" altLang="zh-CN" dirty="0" smtClean="0"/>
              <a:t>as-medium-simplified</a:t>
            </a:r>
            <a:r>
              <a:rPr lang="zh-CN" altLang="en-US" dirty="0" smtClean="0"/>
              <a:t>偏小；</a:t>
            </a:r>
            <a:r>
              <a:rPr lang="en-US" altLang="zh-CN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as-medium-simplified</a:t>
            </a:r>
            <a:r>
              <a:rPr lang="zh-CN" altLang="en-US" dirty="0" smtClean="0"/>
              <a:t>在</a:t>
            </a:r>
            <a:r>
              <a:rPr lang="en-US" altLang="zh-CN" dirty="0" smtClean="0"/>
              <a:t>f</a:t>
            </a:r>
            <a:r>
              <a:rPr lang="zh-CN" altLang="en-US" dirty="0" smtClean="0"/>
              <a:t>较大时与</a:t>
            </a:r>
            <a:r>
              <a:rPr lang="en-US" altLang="zh-CN" dirty="0" err="1" smtClean="0"/>
              <a:t>collisionless</a:t>
            </a:r>
            <a:r>
              <a:rPr lang="zh-CN" altLang="en-US" dirty="0" smtClean="0"/>
              <a:t>相近；</a:t>
            </a:r>
            <a:r>
              <a:rPr lang="en-US" altLang="zh-CN" dirty="0" smtClean="0"/>
              <a:t> 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as-medium-simplified-finite-radius</a:t>
            </a:r>
            <a:r>
              <a:rPr lang="zh-CN" altLang="en-US" dirty="0" smtClean="0"/>
              <a:t>能保持</a:t>
            </a:r>
            <a:r>
              <a:rPr lang="en-US" altLang="zh-CN" dirty="0" err="1" smtClean="0"/>
              <a:t>skin_depth</a:t>
            </a:r>
            <a:r>
              <a:rPr lang="en-US" altLang="zh-CN" dirty="0" smtClean="0"/>
              <a:t>&lt;&lt;</a:t>
            </a:r>
            <a:r>
              <a:rPr lang="en-US" altLang="zh-CN" dirty="0" err="1" smtClean="0"/>
              <a:t>r_plasma</a:t>
            </a:r>
            <a:r>
              <a:rPr lang="zh-CN" altLang="en-US" dirty="0" smtClean="0"/>
              <a:t>，在</a:t>
            </a:r>
            <a:r>
              <a:rPr lang="en-US" altLang="zh-CN" dirty="0" smtClean="0"/>
              <a:t>f</a:t>
            </a:r>
            <a:r>
              <a:rPr lang="zh-CN" altLang="en-US" dirty="0" smtClean="0"/>
              <a:t>较小时不适用，在</a:t>
            </a:r>
            <a:r>
              <a:rPr lang="en-US" altLang="zh-CN" dirty="0" smtClean="0"/>
              <a:t>&lt;</a:t>
            </a:r>
            <a:r>
              <a:rPr lang="zh-CN" altLang="en-US" dirty="0" smtClean="0"/>
              <a:t>≈</a:t>
            </a:r>
            <a:r>
              <a:rPr lang="en-US" altLang="zh-CN" dirty="0" err="1" smtClean="0"/>
              <a:t>r_plasma</a:t>
            </a:r>
            <a:r>
              <a:rPr lang="zh-CN" altLang="en-US" dirty="0" smtClean="0"/>
              <a:t>时可能适用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smtClean="0"/>
              <a:t>f</a:t>
            </a:r>
            <a:r>
              <a:rPr lang="zh-CN" altLang="en-US" dirty="0" smtClean="0"/>
              <a:t>较低时，介电常数中虚部远大于实部，良导体集肤深度公式与完整公式结果接近；当虚部接近于实部，良导体集肤深度公式不适用。可见良导体集肤深度公式结果介于感性与容性公式结果之间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794831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4017" y="19001"/>
            <a:ext cx="11596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波长变化 </a:t>
            </a:r>
            <a:r>
              <a:rPr lang="zh-CN" altLang="en-US" dirty="0" smtClean="0"/>
              <a:t>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test_wave_analysis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test_different_wavelength_vary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342900" indent="-342900">
              <a:buFontTx/>
              <a:buAutoNum type="arabicPeriod"/>
            </a:pPr>
            <a:r>
              <a:rPr lang="zh-CN" altLang="en-US" dirty="0"/>
              <a:t>在介电常数实部占比较小时，</a:t>
            </a:r>
            <a:r>
              <a:rPr lang="en-US" altLang="zh-CN" dirty="0"/>
              <a:t> ‘as-lossy-medium’</a:t>
            </a:r>
            <a:r>
              <a:rPr lang="zh-CN" altLang="en-US" dirty="0"/>
              <a:t>与</a:t>
            </a:r>
            <a:r>
              <a:rPr lang="en-US" altLang="zh-CN" dirty="0"/>
              <a:t>‘as-lossy-medium, modified as capacitive dielectric’</a:t>
            </a:r>
            <a:r>
              <a:rPr lang="zh-CN" altLang="en-US" dirty="0"/>
              <a:t>一致，在介电常数实部占比较大时，二者显著</a:t>
            </a:r>
            <a:r>
              <a:rPr lang="zh-CN" altLang="en-US" dirty="0" smtClean="0"/>
              <a:t>不同，如下两图红、紫线所示。因此，（容性）电介质与感性媒质的波长不同，需要使用 一般媒质波长公式</a:t>
            </a:r>
            <a:r>
              <a:rPr lang="zh-CN" altLang="en-US" dirty="0"/>
              <a:t>（</a:t>
            </a:r>
            <a:r>
              <a:rPr lang="en-US" altLang="zh-CN" dirty="0"/>
              <a:t> </a:t>
            </a:r>
            <a:r>
              <a:rPr lang="en-US" altLang="zh-CN" dirty="0" smtClean="0"/>
              <a:t>‘as-lossy-medium’</a:t>
            </a:r>
            <a:r>
              <a:rPr lang="zh-CN" altLang="en-US" dirty="0" smtClean="0"/>
              <a:t>） ，以适用于</a:t>
            </a:r>
            <a:r>
              <a:rPr lang="zh-CN" altLang="en-US" dirty="0"/>
              <a:t>感性</a:t>
            </a:r>
            <a:r>
              <a:rPr lang="zh-CN" altLang="en-US" dirty="0" smtClean="0"/>
              <a:t>媒质。</a:t>
            </a:r>
            <a:endParaRPr lang="en-US" altLang="zh-CN" dirty="0" smtClean="0"/>
          </a:p>
          <a:p>
            <a:pPr marL="342900" indent="-342900">
              <a:buFontTx/>
              <a:buAutoNum type="arabicPeriod"/>
            </a:pPr>
            <a:r>
              <a:rPr lang="zh-CN" altLang="en-US" dirty="0" smtClean="0"/>
              <a:t>对于</a:t>
            </a:r>
            <a:r>
              <a:rPr lang="zh-CN" altLang="en-US" dirty="0"/>
              <a:t>（容性）</a:t>
            </a:r>
            <a:r>
              <a:rPr lang="zh-CN" altLang="en-US" dirty="0" smtClean="0"/>
              <a:t>电介质，考虑介电常数变化，随介电常数实部占比越大，（</a:t>
            </a:r>
            <a:r>
              <a:rPr lang="zh-CN" altLang="en-US" dirty="0"/>
              <a:t>容性）电介质</a:t>
            </a:r>
            <a:r>
              <a:rPr lang="zh-CN" altLang="en-US" dirty="0" smtClean="0"/>
              <a:t>越接近无损电介质，即</a:t>
            </a:r>
            <a:r>
              <a:rPr lang="en-US" altLang="zh-CN" dirty="0" smtClean="0"/>
              <a:t>‘as-lossy-medium</a:t>
            </a:r>
            <a:r>
              <a:rPr lang="en-US" altLang="zh-CN" dirty="0"/>
              <a:t>, modified as capacitive </a:t>
            </a:r>
            <a:r>
              <a:rPr lang="en-US" altLang="zh-CN" dirty="0" smtClean="0"/>
              <a:t>dielectric’</a:t>
            </a:r>
            <a:r>
              <a:rPr lang="zh-CN" altLang="en-US" dirty="0" smtClean="0"/>
              <a:t>与</a:t>
            </a:r>
            <a:r>
              <a:rPr lang="en-US" altLang="zh-CN" dirty="0" smtClean="0"/>
              <a:t>‘as-lossless-dielectric’</a:t>
            </a:r>
            <a:r>
              <a:rPr lang="zh-CN" altLang="en-US" dirty="0" smtClean="0"/>
              <a:t>越接近，如下两图</a:t>
            </a:r>
            <a:r>
              <a:rPr lang="zh-CN" altLang="en-US" dirty="0"/>
              <a:t>黑、紫线所</a:t>
            </a:r>
            <a:r>
              <a:rPr lang="zh-CN" altLang="en-US" dirty="0" smtClean="0"/>
              <a:t>示；</a:t>
            </a:r>
            <a:r>
              <a:rPr lang="zh-CN" altLang="en-US" dirty="0"/>
              <a:t>若介电常数不变，则随频率增大，波长减小，如下右图黑、紫线所</a:t>
            </a:r>
            <a:r>
              <a:rPr lang="zh-CN" altLang="en-US" dirty="0" smtClean="0"/>
              <a:t>示。</a:t>
            </a:r>
            <a:endParaRPr lang="en-US" altLang="zh-CN" dirty="0" smtClean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1207"/>
            <a:ext cx="6279000" cy="67088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000" y="1742807"/>
            <a:ext cx="6279000" cy="678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531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9897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769" y="933150"/>
            <a:ext cx="10853563" cy="59248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04016" y="87549"/>
            <a:ext cx="118288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欧姆加热模型 与</a:t>
            </a:r>
            <a:r>
              <a:rPr lang="en-US" altLang="zh-CN" dirty="0" smtClean="0"/>
              <a:t>2018Jainb fig38</a:t>
            </a:r>
            <a:r>
              <a:rPr lang="zh-CN" altLang="en-US" dirty="0"/>
              <a:t>对比 （</a:t>
            </a:r>
            <a:r>
              <a:rPr lang="en-US" altLang="zh-CN" dirty="0" err="1" smtClean="0"/>
              <a:t>test_ICP_heating_model</a:t>
            </a:r>
            <a:r>
              <a:rPr lang="en-US" altLang="zh-CN" dirty="0" smtClean="0"/>
              <a:t>/test_</a:t>
            </a:r>
            <a:r>
              <a:rPr lang="en-US" altLang="zh-CN" dirty="0"/>
              <a:t> </a:t>
            </a:r>
            <a:r>
              <a:rPr lang="en-US" altLang="zh-CN" dirty="0" smtClean="0"/>
              <a:t>nu_m_2018Jainb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err="1" smtClean="0"/>
              <a:t>eip</a:t>
            </a:r>
            <a:r>
              <a:rPr lang="zh-CN" altLang="en-US" dirty="0" smtClean="0"/>
              <a:t>一致，说明我的表达式实现是可以接受的</a:t>
            </a:r>
            <a:endParaRPr lang="en-US" altLang="zh-CN" dirty="0" smtClean="0"/>
          </a:p>
          <a:p>
            <a:r>
              <a:rPr lang="zh-CN" altLang="en-US" dirty="0" smtClean="0"/>
              <a:t>对于</a:t>
            </a:r>
            <a:r>
              <a:rPr lang="en-US" altLang="zh-CN" dirty="0" err="1" smtClean="0"/>
              <a:t>nu_enp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nu_eniz</a:t>
            </a:r>
            <a:r>
              <a:rPr lang="zh-CN" altLang="en-US" dirty="0" smtClean="0"/>
              <a:t>在较高</a:t>
            </a:r>
            <a:r>
              <a:rPr lang="en-US" altLang="zh-CN" dirty="0" err="1" smtClean="0"/>
              <a:t>Te</a:t>
            </a:r>
            <a:r>
              <a:rPr lang="zh-CN" altLang="en-US" dirty="0" smtClean="0"/>
              <a:t>时的偏差，根据不同截面对应结果的对比，可知不是由于截面数据定义域范围导致的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44756" y="933150"/>
            <a:ext cx="6498077" cy="540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45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52" y="1847003"/>
            <a:ext cx="6091713" cy="435924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19001"/>
            <a:ext cx="102803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赵鹏所用</a:t>
            </a:r>
            <a:r>
              <a:rPr lang="en-US" altLang="zh-CN" dirty="0" smtClean="0"/>
              <a:t>1990Tawara</a:t>
            </a:r>
            <a:r>
              <a:rPr lang="zh-CN" altLang="en-US" dirty="0" smtClean="0"/>
              <a:t>（可能来自</a:t>
            </a:r>
            <a:r>
              <a:rPr lang="en-US" altLang="zh-CN" dirty="0" err="1"/>
              <a:t>LXCat-Itikawa</a:t>
            </a:r>
            <a:r>
              <a:rPr lang="zh-CN" altLang="en-US" dirty="0" smtClean="0"/>
              <a:t>）与陈鹏所用</a:t>
            </a:r>
            <a:r>
              <a:rPr lang="en-US" altLang="zh-CN" dirty="0" smtClean="0"/>
              <a:t>Phelps-m</a:t>
            </a:r>
            <a:r>
              <a:rPr lang="zh-CN" altLang="en-US" dirty="0" smtClean="0"/>
              <a:t>（</a:t>
            </a:r>
            <a:r>
              <a:rPr lang="en-US" altLang="zh-CN" dirty="0" err="1" smtClean="0"/>
              <a:t>LXCat</a:t>
            </a:r>
            <a:r>
              <a:rPr lang="en-US" altLang="zh-CN" dirty="0" smtClean="0"/>
              <a:t>-Phelps/IST</a:t>
            </a:r>
            <a:r>
              <a:rPr lang="zh-CN" altLang="en-US" dirty="0" smtClean="0"/>
              <a:t>）截面对比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err="1" smtClean="0"/>
              <a:t>test_physic_tools</a:t>
            </a:r>
            <a:r>
              <a:rPr lang="en-US" altLang="zh-CN" dirty="0"/>
              <a:t>/</a:t>
            </a:r>
            <a:r>
              <a:rPr lang="en-US" altLang="zh-CN" dirty="0" err="1" smtClean="0"/>
              <a:t>test_different_Xsec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可见二者基本一致；</a:t>
            </a:r>
            <a:endParaRPr lang="en-US" altLang="zh-CN" dirty="0" smtClean="0"/>
          </a:p>
          <a:p>
            <a:r>
              <a:rPr lang="en-US" altLang="zh-CN" dirty="0" smtClean="0"/>
              <a:t>1990Tawara</a:t>
            </a:r>
            <a:r>
              <a:rPr lang="zh-CN" altLang="en-US" dirty="0" smtClean="0"/>
              <a:t>会往较低能量范围延伸，而</a:t>
            </a:r>
            <a:r>
              <a:rPr lang="en-US" altLang="zh-CN" dirty="0" smtClean="0"/>
              <a:t>Phelps-m</a:t>
            </a:r>
            <a:r>
              <a:rPr lang="zh-CN" altLang="en-US" dirty="0" smtClean="0"/>
              <a:t>会往较高能量范围延伸</a:t>
            </a:r>
            <a:endParaRPr lang="en-US" altLang="zh-CN" dirty="0" smtClean="0"/>
          </a:p>
          <a:p>
            <a:r>
              <a:rPr lang="zh-CN" altLang="en-US" dirty="0" smtClean="0"/>
              <a:t>会造成较低温度（麦克斯韦分布）范围内，</a:t>
            </a:r>
            <a:r>
              <a:rPr lang="en-US" altLang="zh-CN" dirty="0" smtClean="0"/>
              <a:t>k</a:t>
            </a:r>
            <a:r>
              <a:rPr lang="zh-CN" altLang="en-US" dirty="0" smtClean="0"/>
              <a:t>的偏差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465" y="1555173"/>
            <a:ext cx="6698191" cy="510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704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04016" y="19001"/>
            <a:ext cx="79720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随机加热模型 模块分解前后对比 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test_stoc_model</a:t>
            </a:r>
            <a:r>
              <a:rPr lang="en-US" altLang="zh-CN" dirty="0"/>
              <a:t>/</a:t>
            </a:r>
            <a:r>
              <a:rPr lang="en-US" altLang="zh-CN" dirty="0" smtClean="0"/>
              <a:t>test_compare_with_v1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模块分解前后结果一致</a:t>
            </a:r>
            <a:endParaRPr lang="en-US" altLang="zh-CN" dirty="0" smtClean="0"/>
          </a:p>
          <a:p>
            <a:r>
              <a:rPr lang="zh-CN" altLang="en-US" dirty="0" smtClean="0"/>
              <a:t>在跳变处的微小变化，应该是取点不同导致</a:t>
            </a:r>
            <a:endParaRPr lang="en-US" altLang="zh-CN" dirty="0"/>
          </a:p>
          <a:p>
            <a:endParaRPr lang="en-US" altLang="zh-CN" dirty="0" smtClean="0"/>
          </a:p>
        </p:txBody>
      </p:sp>
      <p:pic>
        <p:nvPicPr>
          <p:cNvPr id="7" name="图片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996" y="1181420"/>
            <a:ext cx="8180387" cy="56765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71601" y="1181420"/>
            <a:ext cx="8346332" cy="557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036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086" y="2152800"/>
            <a:ext cx="6278400" cy="47052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65664" y="2152800"/>
            <a:ext cx="6309822" cy="462814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4016" y="19001"/>
            <a:ext cx="6822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模块分解</a:t>
            </a:r>
            <a:r>
              <a:rPr lang="zh-CN" altLang="en-US" dirty="0" smtClean="0"/>
              <a:t>前后对比 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test_plasma_model</a:t>
            </a:r>
            <a:r>
              <a:rPr lang="en-US" altLang="zh-CN" dirty="0" smtClean="0"/>
              <a:t>/test_compare_with_v1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等离子体参数一致，故派生参数一致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24178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1" y="2018328"/>
            <a:ext cx="6278400" cy="4705200"/>
          </a:xfrm>
          <a:prstGeom prst="rect">
            <a:avLst/>
          </a:prstGeom>
        </p:spPr>
      </p:pic>
      <p:pic>
        <p:nvPicPr>
          <p:cNvPr id="12" name="图片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368" y="2017128"/>
            <a:ext cx="6278400" cy="47052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04016" y="19001"/>
            <a:ext cx="91727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模块分解</a:t>
            </a:r>
            <a:r>
              <a:rPr lang="zh-CN" altLang="en-US" dirty="0" smtClean="0"/>
              <a:t>前后对比 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test_plasma_model</a:t>
            </a:r>
            <a:r>
              <a:rPr lang="en-US" altLang="zh-CN" dirty="0" smtClean="0"/>
              <a:t>/test_compare_with_v1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err="1" smtClean="0"/>
              <a:t>nu_enp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nu_eniz</a:t>
            </a:r>
            <a:r>
              <a:rPr lang="zh-CN" altLang="en-US" dirty="0" smtClean="0"/>
              <a:t>基本</a:t>
            </a:r>
            <a:r>
              <a:rPr lang="zh-CN" altLang="en-US" dirty="0" smtClean="0"/>
              <a:t>一致（截面不同导致细微区别），</a:t>
            </a:r>
            <a:r>
              <a:rPr lang="en-US" altLang="zh-CN" dirty="0" err="1" smtClean="0"/>
              <a:t>nu_eip</a:t>
            </a:r>
            <a:r>
              <a:rPr lang="zh-CN" altLang="en-US" dirty="0" smtClean="0"/>
              <a:t>在修改了</a:t>
            </a:r>
            <a:r>
              <a:rPr lang="en-US" altLang="zh-CN" dirty="0" smtClean="0"/>
              <a:t>bug</a:t>
            </a:r>
            <a:r>
              <a:rPr lang="zh-CN" altLang="en-US" dirty="0" smtClean="0"/>
              <a:t>后略为减小。</a:t>
            </a:r>
            <a:endParaRPr lang="en-US" altLang="zh-CN" dirty="0" smtClean="0"/>
          </a:p>
          <a:p>
            <a:r>
              <a:rPr lang="zh-CN" altLang="en-US" dirty="0"/>
              <a:t>整体</a:t>
            </a:r>
            <a:r>
              <a:rPr lang="zh-CN" altLang="en-US" dirty="0" smtClean="0"/>
              <a:t>上，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减小，在</a:t>
            </a:r>
            <a:r>
              <a:rPr lang="en-US" altLang="zh-CN" dirty="0" err="1" smtClean="0"/>
              <a:t>nu_en</a:t>
            </a:r>
            <a:r>
              <a:rPr lang="zh-CN" altLang="en-US" dirty="0" smtClean="0"/>
              <a:t>占主范围减小幅度较小，在</a:t>
            </a:r>
            <a:r>
              <a:rPr lang="en-US" altLang="zh-CN" dirty="0" err="1" smtClean="0"/>
              <a:t>nu_eip</a:t>
            </a:r>
            <a:r>
              <a:rPr lang="zh-CN" altLang="en-US" dirty="0" smtClean="0"/>
              <a:t>占主范围减小幅度较大</a:t>
            </a:r>
            <a:endParaRPr lang="en-US" altLang="zh-CN" dirty="0" smtClean="0"/>
          </a:p>
          <a:p>
            <a:r>
              <a:rPr lang="en-US" altLang="zh-CN" dirty="0" err="1"/>
              <a:t>nu_st</a:t>
            </a:r>
            <a:r>
              <a:rPr lang="zh-CN" altLang="en-US" dirty="0"/>
              <a:t>前后完全一致</a:t>
            </a:r>
            <a:r>
              <a:rPr lang="zh-CN" altLang="en-US" dirty="0" smtClean="0"/>
              <a:t>。</a:t>
            </a:r>
            <a:endParaRPr lang="en-US" altLang="zh-CN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463" y="2018328"/>
            <a:ext cx="6279000" cy="463867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31368" y="2015928"/>
            <a:ext cx="6279000" cy="464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02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600" y="2152800"/>
            <a:ext cx="6278400" cy="4705200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7987"/>
            <a:ext cx="6278400" cy="47052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62676" y="2168748"/>
            <a:ext cx="6329324" cy="46168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4016" y="19001"/>
            <a:ext cx="72731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模块分解</a:t>
            </a:r>
            <a:r>
              <a:rPr lang="zh-CN" altLang="en-US" dirty="0" smtClean="0"/>
              <a:t>前后对比 （</a:t>
            </a:r>
            <a:r>
              <a:rPr lang="en-US" altLang="zh-CN" dirty="0"/>
              <a:t> </a:t>
            </a:r>
            <a:r>
              <a:rPr lang="en-US" altLang="zh-CN" dirty="0" err="1" smtClean="0"/>
              <a:t>test_plasma_model</a:t>
            </a:r>
            <a:r>
              <a:rPr lang="en-US" altLang="zh-CN" dirty="0" smtClean="0"/>
              <a:t>/test_compare_with_v1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/>
              <a:t>sigma</a:t>
            </a:r>
            <a:r>
              <a:rPr lang="zh-CN" altLang="en-US" dirty="0" smtClean="0"/>
              <a:t>和</a:t>
            </a:r>
            <a:r>
              <a:rPr lang="en-US" altLang="zh-CN" dirty="0" smtClean="0"/>
              <a:t>eps</a:t>
            </a:r>
            <a:r>
              <a:rPr lang="zh-CN" altLang="en-US" dirty="0" smtClean="0"/>
              <a:t>在较高</a:t>
            </a:r>
            <a:r>
              <a:rPr lang="en-US" altLang="zh-CN" dirty="0" smtClean="0"/>
              <a:t>ne</a:t>
            </a:r>
            <a:r>
              <a:rPr lang="zh-CN" altLang="en-US" dirty="0" smtClean="0"/>
              <a:t>时，会因</a:t>
            </a:r>
            <a:r>
              <a:rPr lang="en-US" altLang="zh-CN" dirty="0" err="1" smtClean="0"/>
              <a:t>nu_m</a:t>
            </a:r>
            <a:r>
              <a:rPr lang="zh-CN" altLang="en-US" dirty="0" smtClean="0"/>
              <a:t>＞≈</a:t>
            </a:r>
            <a:r>
              <a:rPr lang="en-US" altLang="zh-CN" dirty="0" err="1" smtClean="0"/>
              <a:t>nu_st</a:t>
            </a:r>
            <a:r>
              <a:rPr lang="zh-CN" altLang="en-US" dirty="0" smtClean="0"/>
              <a:t>而与之前版本有一定区别</a:t>
            </a:r>
            <a:endParaRPr lang="en-US" altLang="zh-CN" dirty="0" smtClean="0"/>
          </a:p>
          <a:p>
            <a:r>
              <a:rPr lang="en-US" altLang="zh-CN" dirty="0" smtClean="0"/>
              <a:t>delta</a:t>
            </a:r>
            <a:r>
              <a:rPr lang="zh-CN" altLang="en-US" dirty="0" smtClean="0"/>
              <a:t>和</a:t>
            </a:r>
            <a:r>
              <a:rPr lang="en-US" altLang="zh-CN" dirty="0" smtClean="0"/>
              <a:t>lambda</a:t>
            </a:r>
            <a:r>
              <a:rPr lang="zh-CN" altLang="en-US" dirty="0" smtClean="0"/>
              <a:t>相应地有微小区别。</a:t>
            </a:r>
            <a:endParaRPr lang="en-US" altLang="zh-CN" dirty="0"/>
          </a:p>
        </p:txBody>
      </p:sp>
      <p:pic>
        <p:nvPicPr>
          <p:cNvPr id="8" name="图片 7"/>
          <p:cNvPicPr>
            <a:picLocks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41400" y="1987987"/>
            <a:ext cx="6361200" cy="46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02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88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复现 </a:t>
            </a:r>
            <a:r>
              <a:rPr lang="en-US" altLang="zh-CN" dirty="0" smtClean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- case 1: </a:t>
            </a:r>
            <a:r>
              <a:rPr lang="en-US" altLang="zh-CN" dirty="0" err="1" smtClean="0"/>
              <a:t>Vahedi</a:t>
            </a:r>
            <a:r>
              <a:rPr lang="en-US" altLang="zh-CN" dirty="0" smtClean="0"/>
              <a:t>-simplify 3 phase. Not used.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57210" y="1070042"/>
            <a:ext cx="7023370" cy="544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677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20" y="1070042"/>
            <a:ext cx="9770728" cy="63546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4016" y="87549"/>
            <a:ext cx="88633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复现 </a:t>
            </a:r>
            <a:r>
              <a:rPr lang="en-US" altLang="zh-CN" dirty="0"/>
              <a:t>2018Jainb fig40</a:t>
            </a:r>
          </a:p>
          <a:p>
            <a:r>
              <a:rPr lang="en-US" altLang="zh-CN" dirty="0" err="1" smtClean="0"/>
              <a:t>test_stoc_model</a:t>
            </a:r>
            <a:r>
              <a:rPr lang="en-US" altLang="zh-CN" dirty="0" smtClean="0"/>
              <a:t>/test_reproduce_2018Jainb </a:t>
            </a:r>
            <a:r>
              <a:rPr lang="en-US" altLang="zh-CN" dirty="0"/>
              <a:t>- </a:t>
            </a:r>
            <a:r>
              <a:rPr lang="en-US" altLang="zh-CN" dirty="0" smtClean="0"/>
              <a:t>case 2: </a:t>
            </a:r>
            <a:r>
              <a:rPr lang="en-US" altLang="zh-CN" dirty="0" err="1"/>
              <a:t>Vahedi</a:t>
            </a:r>
            <a:r>
              <a:rPr lang="en-US" altLang="zh-CN" dirty="0"/>
              <a:t>-simplify </a:t>
            </a:r>
            <a:r>
              <a:rPr lang="en-US" altLang="zh-CN" dirty="0" smtClean="0"/>
              <a:t>2 </a:t>
            </a:r>
            <a:r>
              <a:rPr lang="en-US" altLang="zh-CN" dirty="0"/>
              <a:t>phase. Not used.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28026" y="1070042"/>
            <a:ext cx="7023370" cy="5447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04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6241</TotalTime>
  <Words>837</Words>
  <Application>Microsoft Office PowerPoint</Application>
  <PresentationFormat>宽屏</PresentationFormat>
  <Paragraphs>60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Peng</dc:creator>
  <cp:lastModifiedBy>Chen Peng</cp:lastModifiedBy>
  <cp:revision>55</cp:revision>
  <dcterms:created xsi:type="dcterms:W3CDTF">2021-04-06T03:07:40Z</dcterms:created>
  <dcterms:modified xsi:type="dcterms:W3CDTF">2021-04-13T14:43:48Z</dcterms:modified>
</cp:coreProperties>
</file>

<file path=docProps/thumbnail.jpeg>
</file>